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acbdf6e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acbdf6e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cddec4c6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cddec4c6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acbdf6e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aacbdf6e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cddec4c6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cddec4c6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acbdf6e6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aacbdf6e6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cce3172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cce3172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acbdf6e6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acbdf6e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aacbdf6e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aacbdf6e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acbdf6e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acbdf6e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acbdf6e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acbdf6e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acbdf6e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aacbdf6e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cddec4c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cddec4c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cddec4c6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cddec4c6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cddec4c62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cddec4c62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INC4ejELQ0a2HBEZgJs3jS2rpv9crXsv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26200" y="3124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Carlton Knox    Po Hao Chen    Basil Ng</a:t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925" y="535625"/>
            <a:ext cx="4317150" cy="9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0237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775" y="152400"/>
            <a:ext cx="48879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FPGA-&gt;VGA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152475"/>
            <a:ext cx="209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Much </a:t>
            </a:r>
            <a:r>
              <a:rPr lang="en"/>
              <a:t>easier 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050" y="829887"/>
            <a:ext cx="6982577" cy="40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</a:t>
            </a:r>
            <a:endParaRPr/>
          </a:p>
        </p:txBody>
      </p:sp>
      <p:pic>
        <p:nvPicPr>
          <p:cNvPr id="177" name="Google Shape;177;p24" title="20221208_04545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875" y="11240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Functional basic game logic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Slow fall does not lock </a:t>
            </a:r>
            <a:r>
              <a:rPr lang="en" sz="1600"/>
              <a:t>block:  solved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Functional controller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Instant left right error: solved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Mostly functional VGA Display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Oscillations (will talk about later)</a:t>
            </a:r>
            <a:endParaRPr sz="16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(</a:t>
            </a:r>
            <a:r>
              <a:rPr lang="en"/>
              <a:t>Oscillation</a:t>
            </a:r>
            <a:r>
              <a:rPr lang="en"/>
              <a:t>)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677553" y="1143587"/>
            <a:ext cx="1868800" cy="332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225" y="1199473"/>
            <a:ext cx="2394325" cy="32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911550" y="4529350"/>
            <a:ext cx="23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it’s </a:t>
            </a:r>
            <a:r>
              <a:rPr lang="en"/>
              <a:t>supposed</a:t>
            </a:r>
            <a:r>
              <a:rPr lang="en"/>
              <a:t> to be</a:t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6109650" y="4575400"/>
            <a:ext cx="19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Oscillation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RGB Matrix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725" y="1197600"/>
            <a:ext cx="6198377" cy="289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1381825" y="4337425"/>
            <a:ext cx="718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Leftmost panel: artifacts left behind the trail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panels: supposed to be unplugged -&gt; all should be red but only some pixels are red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 the puzzle video game classic that we all know and love. The </a:t>
            </a:r>
            <a:r>
              <a:rPr lang="en"/>
              <a:t>player stacks a sequence of “tetrominoes” into a 10x20 grid.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CC0000"/>
                </a:solidFill>
              </a:rPr>
              <a:t>Goal</a:t>
            </a:r>
            <a:r>
              <a:rPr lang="en"/>
              <a:t>: We set out to re-implement the game logic on a 32 x 64 matrix with support for multiplayer.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Motivation</a:t>
            </a:r>
            <a:r>
              <a:rPr lang="en"/>
              <a:t>: this challenge to work with the LED matrix and to do something cool with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u="sng"/>
              <a:t>Applications</a:t>
            </a:r>
            <a:r>
              <a:rPr lang="en"/>
              <a:t>: Our design can be easily adapted to other display, controllable by the user, such as a digital clock, and more.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/ Motivation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1818">
            <a:off x="6565712" y="4037090"/>
            <a:ext cx="1236470" cy="92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&gt;&gt; Player </a:t>
            </a:r>
            <a:r>
              <a:rPr lang="en" sz="1300"/>
              <a:t>controls</a:t>
            </a:r>
            <a:r>
              <a:rPr lang="en" sz="1300"/>
              <a:t> the blocks via keyboard PS2 input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&gt;&gt; Input goes into the game logic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&gt;&gt; Tetris Game Logic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&gt;&gt;  Falling Block FSMs</a:t>
            </a:r>
            <a:r>
              <a:rPr lang="en" sz="700">
                <a:solidFill>
                  <a:schemeClr val="dk1"/>
                </a:solidFill>
              </a:rPr>
              <a:t>    (Carlton &amp; Basil)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&gt;&gt; FPGA outputs Tetris graphics (Arduino/Matrix or VGA)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&gt;&gt; Game Ends When Fall Fails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Functionality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050" y="1654361"/>
            <a:ext cx="3926375" cy="18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199225" y="1258975"/>
            <a:ext cx="152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 </a:t>
            </a:r>
            <a:r>
              <a:rPr lang="en" sz="700"/>
              <a:t>Po Hao &amp; </a:t>
            </a:r>
            <a:r>
              <a:rPr lang="en" sz="700">
                <a:solidFill>
                  <a:schemeClr val="dk1"/>
                </a:solidFill>
              </a:rPr>
              <a:t>Basil </a:t>
            </a:r>
            <a:r>
              <a:rPr lang="en" sz="700"/>
              <a:t>&amp; Carlton)</a:t>
            </a:r>
            <a:endParaRPr sz="700"/>
          </a:p>
        </p:txBody>
      </p:sp>
      <p:sp>
        <p:nvSpPr>
          <p:cNvPr id="71" name="Google Shape;71;p15"/>
          <p:cNvSpPr txBox="1"/>
          <p:nvPr/>
        </p:nvSpPr>
        <p:spPr>
          <a:xfrm>
            <a:off x="2095250" y="1919250"/>
            <a:ext cx="1381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(Basil &amp; Po Hao &amp; Carlton)</a:t>
            </a:r>
            <a:endParaRPr sz="700"/>
          </a:p>
        </p:txBody>
      </p:sp>
      <p:sp>
        <p:nvSpPr>
          <p:cNvPr id="72" name="Google Shape;72;p15"/>
          <p:cNvSpPr txBox="1"/>
          <p:nvPr/>
        </p:nvSpPr>
        <p:spPr>
          <a:xfrm>
            <a:off x="3241375" y="2841763"/>
            <a:ext cx="1381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(Carlton)</a:t>
            </a:r>
            <a:endParaRPr sz="700"/>
          </a:p>
        </p:txBody>
      </p:sp>
      <p:sp>
        <p:nvSpPr>
          <p:cNvPr id="73" name="Google Shape;73;p15"/>
          <p:cNvSpPr txBox="1"/>
          <p:nvPr/>
        </p:nvSpPr>
        <p:spPr>
          <a:xfrm>
            <a:off x="2447950" y="3134275"/>
            <a:ext cx="116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</a:t>
            </a:r>
            <a:r>
              <a:rPr lang="en" sz="700"/>
              <a:t>Po Hao &amp; Basil) 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Specification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Reduce high </a:t>
            </a:r>
            <a:r>
              <a:rPr lang="en"/>
              <a:t>clock frequency of falling blocks (11~12 ns delay),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Solution</a:t>
            </a:r>
            <a:r>
              <a:rPr lang="en"/>
              <a:t>: Divide the clock to increase the allowed delay. (20 ns)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UART controller (Graphix_printer) (&gt; 20ns)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3C47D"/>
                </a:solidFill>
              </a:rPr>
              <a:t>Solution</a:t>
            </a:r>
            <a:r>
              <a:rPr lang="en"/>
              <a:t>: Divide the clock twice to increase the allowed delay. (40 ns)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Functionality: Tetris FSM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S_INIT = 0, S_FALL = 1, S_SET = 2, S_BREAK = 3, S_OVER=4;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S_INIT: sets block at top of the screen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S_FALL: 	1. falls block until it reaches the bottom (or a different block)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NO_INPUT = 4'b0000, RIGHT = 4'b0001, LEFT = 4'b1000, INSTA_FALL = 4'b0100, FAST_FALL = 4'b0010, ROTATE_RIGHT = 4'b0011, ROTATE_LEFT = 4'b1100;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S_SET: 	1. once collision is detected, set the block in place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2. This state also checks if the block hits to top boundary (to </a:t>
            </a:r>
            <a:r>
              <a:rPr lang="en"/>
              <a:t>S_OVER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S_BREAK: shifts out all filled line, and replace to with zero on top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S_OVER: ends 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Top-level Block Diagram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3611"/>
            <a:ext cx="9144001" cy="400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 Block Diagram</a:t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666550" y="1155350"/>
            <a:ext cx="8165700" cy="34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778875" y="1166450"/>
            <a:ext cx="15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</a:t>
            </a:r>
            <a:endParaRPr/>
          </a:p>
        </p:txBody>
      </p:sp>
      <p:grpSp>
        <p:nvGrpSpPr>
          <p:cNvPr id="100" name="Google Shape;100;p19"/>
          <p:cNvGrpSpPr/>
          <p:nvPr/>
        </p:nvGrpSpPr>
        <p:grpSpPr>
          <a:xfrm>
            <a:off x="3222525" y="1652600"/>
            <a:ext cx="3121500" cy="2421875"/>
            <a:chOff x="3222525" y="1652600"/>
            <a:chExt cx="3121500" cy="2421875"/>
          </a:xfrm>
        </p:grpSpPr>
        <p:sp>
          <p:nvSpPr>
            <p:cNvPr id="101" name="Google Shape;101;p19"/>
            <p:cNvSpPr/>
            <p:nvPr/>
          </p:nvSpPr>
          <p:spPr>
            <a:xfrm>
              <a:off x="3222525" y="1663675"/>
              <a:ext cx="3121500" cy="24108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9"/>
            <p:cNvSpPr txBox="1"/>
            <p:nvPr/>
          </p:nvSpPr>
          <p:spPr>
            <a:xfrm>
              <a:off x="3222525" y="1652600"/>
              <a:ext cx="2044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Falling Block</a:t>
              </a:r>
              <a:endParaRPr/>
            </a:p>
          </p:txBody>
        </p:sp>
      </p:grpSp>
      <p:grpSp>
        <p:nvGrpSpPr>
          <p:cNvPr id="103" name="Google Shape;103;p19"/>
          <p:cNvGrpSpPr/>
          <p:nvPr/>
        </p:nvGrpSpPr>
        <p:grpSpPr>
          <a:xfrm>
            <a:off x="4866675" y="3143975"/>
            <a:ext cx="1322100" cy="688800"/>
            <a:chOff x="3355825" y="3241175"/>
            <a:chExt cx="1322100" cy="688800"/>
          </a:xfrm>
        </p:grpSpPr>
        <p:sp>
          <p:nvSpPr>
            <p:cNvPr id="104" name="Google Shape;104;p19"/>
            <p:cNvSpPr/>
            <p:nvPr/>
          </p:nvSpPr>
          <p:spPr>
            <a:xfrm>
              <a:off x="3355825" y="3241175"/>
              <a:ext cx="1244100" cy="6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 txBox="1"/>
            <p:nvPr/>
          </p:nvSpPr>
          <p:spPr>
            <a:xfrm>
              <a:off x="3366925" y="3241175"/>
              <a:ext cx="1311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Current </a:t>
              </a:r>
              <a:r>
                <a:rPr lang="en"/>
                <a:t>tetromino</a:t>
              </a:r>
              <a:endParaRPr/>
            </a:p>
          </p:txBody>
        </p:sp>
      </p:grpSp>
      <p:grpSp>
        <p:nvGrpSpPr>
          <p:cNvPr id="106" name="Google Shape;106;p19"/>
          <p:cNvGrpSpPr/>
          <p:nvPr/>
        </p:nvGrpSpPr>
        <p:grpSpPr>
          <a:xfrm>
            <a:off x="3344175" y="3143975"/>
            <a:ext cx="1322100" cy="688800"/>
            <a:chOff x="4029950" y="4025150"/>
            <a:chExt cx="1322100" cy="688800"/>
          </a:xfrm>
        </p:grpSpPr>
        <p:sp>
          <p:nvSpPr>
            <p:cNvPr id="107" name="Google Shape;107;p19"/>
            <p:cNvSpPr/>
            <p:nvPr/>
          </p:nvSpPr>
          <p:spPr>
            <a:xfrm>
              <a:off x="4029950" y="4025150"/>
              <a:ext cx="1244100" cy="68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9"/>
            <p:cNvSpPr txBox="1"/>
            <p:nvPr/>
          </p:nvSpPr>
          <p:spPr>
            <a:xfrm>
              <a:off x="4041050" y="4025150"/>
              <a:ext cx="1311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Next </a:t>
              </a:r>
              <a:r>
                <a:rPr lang="en"/>
                <a:t>tetromino</a:t>
              </a:r>
              <a:endParaRPr/>
            </a:p>
          </p:txBody>
        </p:sp>
      </p:grpSp>
      <p:sp>
        <p:nvSpPr>
          <p:cNvPr id="109" name="Google Shape;109;p19"/>
          <p:cNvSpPr/>
          <p:nvPr/>
        </p:nvSpPr>
        <p:spPr>
          <a:xfrm>
            <a:off x="0" y="1786100"/>
            <a:ext cx="610800" cy="266700"/>
          </a:xfrm>
          <a:prstGeom prst="rightArrow">
            <a:avLst>
              <a:gd fmla="val 36974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-33225" y="1499725"/>
            <a:ext cx="8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</a:t>
            </a:r>
            <a:endParaRPr/>
          </a:p>
        </p:txBody>
      </p:sp>
      <p:grpSp>
        <p:nvGrpSpPr>
          <p:cNvPr id="111" name="Google Shape;111;p19"/>
          <p:cNvGrpSpPr/>
          <p:nvPr/>
        </p:nvGrpSpPr>
        <p:grpSpPr>
          <a:xfrm>
            <a:off x="2554825" y="1499725"/>
            <a:ext cx="812100" cy="553075"/>
            <a:chOff x="2554825" y="1499725"/>
            <a:chExt cx="812100" cy="553075"/>
          </a:xfrm>
        </p:grpSpPr>
        <p:sp>
          <p:nvSpPr>
            <p:cNvPr id="112" name="Google Shape;112;p19"/>
            <p:cNvSpPr/>
            <p:nvPr/>
          </p:nvSpPr>
          <p:spPr>
            <a:xfrm>
              <a:off x="2588050" y="1786100"/>
              <a:ext cx="610800" cy="266700"/>
            </a:xfrm>
            <a:prstGeom prst="rightArrow">
              <a:avLst>
                <a:gd fmla="val 36974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 txBox="1"/>
            <p:nvPr/>
          </p:nvSpPr>
          <p:spPr>
            <a:xfrm>
              <a:off x="2554825" y="1499725"/>
              <a:ext cx="8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control</a:t>
              </a:r>
              <a:endParaRPr/>
            </a:p>
          </p:txBody>
        </p:sp>
      </p:grpSp>
      <p:grpSp>
        <p:nvGrpSpPr>
          <p:cNvPr id="114" name="Google Shape;114;p19"/>
          <p:cNvGrpSpPr/>
          <p:nvPr/>
        </p:nvGrpSpPr>
        <p:grpSpPr>
          <a:xfrm>
            <a:off x="2588050" y="2052800"/>
            <a:ext cx="812100" cy="486425"/>
            <a:chOff x="2588050" y="2052800"/>
            <a:chExt cx="812100" cy="486425"/>
          </a:xfrm>
        </p:grpSpPr>
        <p:sp>
          <p:nvSpPr>
            <p:cNvPr id="115" name="Google Shape;115;p19"/>
            <p:cNvSpPr/>
            <p:nvPr/>
          </p:nvSpPr>
          <p:spPr>
            <a:xfrm>
              <a:off x="2588050" y="2272525"/>
              <a:ext cx="610800" cy="266700"/>
            </a:xfrm>
            <a:prstGeom prst="rightArrow">
              <a:avLst>
                <a:gd fmla="val 36974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2588050" y="2052800"/>
              <a:ext cx="8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fall</a:t>
              </a:r>
              <a:endParaRPr/>
            </a:p>
          </p:txBody>
        </p:sp>
      </p:grpSp>
      <p:cxnSp>
        <p:nvCxnSpPr>
          <p:cNvPr id="117" name="Google Shape;117;p19"/>
          <p:cNvCxnSpPr>
            <a:endCxn id="108" idx="0"/>
          </p:cNvCxnSpPr>
          <p:nvPr/>
        </p:nvCxnSpPr>
        <p:spPr>
          <a:xfrm>
            <a:off x="3243975" y="2421875"/>
            <a:ext cx="766800" cy="7221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" name="Google Shape;118;p19"/>
          <p:cNvCxnSpPr>
            <a:endCxn id="108" idx="0"/>
          </p:cNvCxnSpPr>
          <p:nvPr/>
        </p:nvCxnSpPr>
        <p:spPr>
          <a:xfrm flipH="1" rot="-5400000">
            <a:off x="3016125" y="2149325"/>
            <a:ext cx="1200000" cy="789300"/>
          </a:xfrm>
          <a:prstGeom prst="curvedConnector3">
            <a:avLst>
              <a:gd fmla="val 1204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56900" y="2717025"/>
            <a:ext cx="699175" cy="134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9"/>
          <p:cNvGrpSpPr/>
          <p:nvPr/>
        </p:nvGrpSpPr>
        <p:grpSpPr>
          <a:xfrm>
            <a:off x="2044962" y="2900800"/>
            <a:ext cx="1743254" cy="486425"/>
            <a:chOff x="2588050" y="2052800"/>
            <a:chExt cx="812100" cy="486425"/>
          </a:xfrm>
        </p:grpSpPr>
        <p:sp>
          <p:nvSpPr>
            <p:cNvPr id="121" name="Google Shape;121;p19"/>
            <p:cNvSpPr/>
            <p:nvPr/>
          </p:nvSpPr>
          <p:spPr>
            <a:xfrm>
              <a:off x="2588050" y="2272525"/>
              <a:ext cx="610800" cy="266700"/>
            </a:xfrm>
            <a:prstGeom prst="rightArrow">
              <a:avLst>
                <a:gd fmla="val 36974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 txBox="1"/>
            <p:nvPr/>
          </p:nvSpPr>
          <p:spPr>
            <a:xfrm>
              <a:off x="2588050" y="2052800"/>
              <a:ext cx="8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Tetris Board</a:t>
              </a:r>
              <a:endParaRPr/>
            </a:p>
          </p:txBody>
        </p:sp>
      </p:grpSp>
      <p:cxnSp>
        <p:nvCxnSpPr>
          <p:cNvPr id="123" name="Google Shape;123;p19"/>
          <p:cNvCxnSpPr/>
          <p:nvPr/>
        </p:nvCxnSpPr>
        <p:spPr>
          <a:xfrm>
            <a:off x="1710800" y="4110350"/>
            <a:ext cx="7265400" cy="233400"/>
          </a:xfrm>
          <a:prstGeom prst="bentConnector3">
            <a:avLst>
              <a:gd fmla="val 306" name="adj1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" name="Google Shape;124;p19"/>
          <p:cNvCxnSpPr>
            <a:endCxn id="105" idx="0"/>
          </p:cNvCxnSpPr>
          <p:nvPr/>
        </p:nvCxnSpPr>
        <p:spPr>
          <a:xfrm flipH="1" rot="10800000">
            <a:off x="4621275" y="3143975"/>
            <a:ext cx="912000" cy="288600"/>
          </a:xfrm>
          <a:prstGeom prst="curvedConnector4">
            <a:avLst>
              <a:gd fmla="val 14063" name="adj1"/>
              <a:gd fmla="val 18251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" name="Google Shape;125;p19"/>
          <p:cNvCxnSpPr/>
          <p:nvPr/>
        </p:nvCxnSpPr>
        <p:spPr>
          <a:xfrm>
            <a:off x="5921125" y="3521575"/>
            <a:ext cx="2088600" cy="822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888" y="2724200"/>
            <a:ext cx="25717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4288100" y="2052800"/>
            <a:ext cx="19665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tetronimo shapes, check for collisions and determine next FB state</a:t>
            </a:r>
            <a:endParaRPr sz="1200"/>
          </a:p>
        </p:txBody>
      </p:sp>
      <p:grpSp>
        <p:nvGrpSpPr>
          <p:cNvPr id="128" name="Google Shape;128;p19"/>
          <p:cNvGrpSpPr/>
          <p:nvPr/>
        </p:nvGrpSpPr>
        <p:grpSpPr>
          <a:xfrm>
            <a:off x="6254600" y="1786100"/>
            <a:ext cx="812100" cy="553075"/>
            <a:chOff x="2554825" y="1499725"/>
            <a:chExt cx="812100" cy="553075"/>
          </a:xfrm>
        </p:grpSpPr>
        <p:sp>
          <p:nvSpPr>
            <p:cNvPr id="129" name="Google Shape;129;p19"/>
            <p:cNvSpPr/>
            <p:nvPr/>
          </p:nvSpPr>
          <p:spPr>
            <a:xfrm>
              <a:off x="2588050" y="1786100"/>
              <a:ext cx="610800" cy="266700"/>
            </a:xfrm>
            <a:prstGeom prst="rightArrow">
              <a:avLst>
                <a:gd fmla="val 36974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 txBox="1"/>
            <p:nvPr/>
          </p:nvSpPr>
          <p:spPr>
            <a:xfrm>
              <a:off x="2554825" y="1499725"/>
              <a:ext cx="8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fall_fail</a:t>
              </a:r>
              <a:endParaRPr/>
            </a:p>
          </p:txBody>
        </p:sp>
      </p:grpSp>
      <p:grpSp>
        <p:nvGrpSpPr>
          <p:cNvPr id="131" name="Google Shape;131;p19"/>
          <p:cNvGrpSpPr/>
          <p:nvPr/>
        </p:nvGrpSpPr>
        <p:grpSpPr>
          <a:xfrm>
            <a:off x="6254600" y="2561963"/>
            <a:ext cx="1521600" cy="553063"/>
            <a:chOff x="2554825" y="1499738"/>
            <a:chExt cx="1521600" cy="553063"/>
          </a:xfrm>
        </p:grpSpPr>
        <p:sp>
          <p:nvSpPr>
            <p:cNvPr id="132" name="Google Shape;132;p19"/>
            <p:cNvSpPr/>
            <p:nvPr/>
          </p:nvSpPr>
          <p:spPr>
            <a:xfrm>
              <a:off x="2588050" y="1786100"/>
              <a:ext cx="610800" cy="266700"/>
            </a:xfrm>
            <a:prstGeom prst="rightArrow">
              <a:avLst>
                <a:gd fmla="val 36974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 txBox="1"/>
            <p:nvPr/>
          </p:nvSpPr>
          <p:spPr>
            <a:xfrm>
              <a:off x="2554825" y="1499738"/>
              <a:ext cx="152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out_of_bounds</a:t>
              </a:r>
              <a:endParaRPr/>
            </a:p>
          </p:txBody>
        </p:sp>
      </p:grpSp>
      <p:sp>
        <p:nvSpPr>
          <p:cNvPr id="134" name="Google Shape;134;p19"/>
          <p:cNvSpPr txBox="1"/>
          <p:nvPr/>
        </p:nvSpPr>
        <p:spPr>
          <a:xfrm>
            <a:off x="778875" y="1589825"/>
            <a:ext cx="17433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Based on input and current tetris state, update tetris board and FB inputs</a:t>
            </a:r>
            <a:endParaRPr sz="1200"/>
          </a:p>
        </p:txBody>
      </p:sp>
      <p:sp>
        <p:nvSpPr>
          <p:cNvPr id="135" name="Google Shape;135;p19"/>
          <p:cNvSpPr txBox="1"/>
          <p:nvPr/>
        </p:nvSpPr>
        <p:spPr>
          <a:xfrm>
            <a:off x="7266125" y="1508550"/>
            <a:ext cx="15216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FB fails to fall, or out of bounds, set appropriate state (set/game over)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625" y="551900"/>
            <a:ext cx="3936975" cy="24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Tetromino</a:t>
            </a:r>
            <a:endParaRPr/>
          </a:p>
        </p:txBody>
      </p:sp>
      <p:grpSp>
        <p:nvGrpSpPr>
          <p:cNvPr id="142" name="Google Shape;142;p20"/>
          <p:cNvGrpSpPr/>
          <p:nvPr/>
        </p:nvGrpSpPr>
        <p:grpSpPr>
          <a:xfrm>
            <a:off x="683710" y="810952"/>
            <a:ext cx="3888300" cy="4068809"/>
            <a:chOff x="1733000" y="531071"/>
            <a:chExt cx="4312188" cy="4326679"/>
          </a:xfrm>
        </p:grpSpPr>
        <p:pic>
          <p:nvPicPr>
            <p:cNvPr id="143" name="Google Shape;14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27995" y="1017725"/>
              <a:ext cx="2688018" cy="384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0"/>
            <p:cNvSpPr txBox="1"/>
            <p:nvPr/>
          </p:nvSpPr>
          <p:spPr>
            <a:xfrm>
              <a:off x="1733000" y="766525"/>
              <a:ext cx="17172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/>
                <a:t>Tetronimo_type</a:t>
              </a:r>
              <a:endParaRPr u="sng"/>
            </a:p>
          </p:txBody>
        </p:sp>
        <p:sp>
          <p:nvSpPr>
            <p:cNvPr id="145" name="Google Shape;145;p20"/>
            <p:cNvSpPr txBox="1"/>
            <p:nvPr/>
          </p:nvSpPr>
          <p:spPr>
            <a:xfrm rot="-2006">
              <a:off x="2807381" y="531221"/>
              <a:ext cx="5142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/>
                <a:t>rot</a:t>
              </a:r>
              <a:endParaRPr u="sng"/>
            </a:p>
          </p:txBody>
        </p:sp>
        <p:sp>
          <p:nvSpPr>
            <p:cNvPr id="146" name="Google Shape;146;p20"/>
            <p:cNvSpPr txBox="1"/>
            <p:nvPr/>
          </p:nvSpPr>
          <p:spPr>
            <a:xfrm>
              <a:off x="2799475" y="1144225"/>
              <a:ext cx="333300" cy="37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2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4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5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</a:t>
              </a:r>
              <a:endParaRPr/>
            </a:p>
          </p:txBody>
        </p:sp>
        <p:sp>
          <p:nvSpPr>
            <p:cNvPr id="147" name="Google Shape;147;p20"/>
            <p:cNvSpPr txBox="1"/>
            <p:nvPr/>
          </p:nvSpPr>
          <p:spPr>
            <a:xfrm>
              <a:off x="3166088" y="588784"/>
              <a:ext cx="28791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0		1	  2	    3</a:t>
              </a:r>
              <a:endParaRPr/>
            </a:p>
          </p:txBody>
        </p:sp>
      </p:grpSp>
      <p:sp>
        <p:nvSpPr>
          <p:cNvPr id="148" name="Google Shape;148;p20"/>
          <p:cNvSpPr/>
          <p:nvPr/>
        </p:nvSpPr>
        <p:spPr>
          <a:xfrm rot="-1090049">
            <a:off x="4770654" y="1452695"/>
            <a:ext cx="833238" cy="2367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 rot="4375219">
            <a:off x="6506992" y="2926311"/>
            <a:ext cx="657811" cy="23657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225" y="3466025"/>
            <a:ext cx="4330775" cy="15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FPGA-&gt;UART-&gt;Arduino-&gt;RGB Matrix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311700" y="1152475"/>
            <a:ext cx="62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Arduino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Receive</a:t>
            </a:r>
            <a:r>
              <a:rPr lang="en"/>
              <a:t> 4 bytes via UART, </a:t>
            </a:r>
            <a:r>
              <a:rPr lang="en"/>
              <a:t>corresponding</a:t>
            </a:r>
            <a:r>
              <a:rPr lang="en"/>
              <a:t> to game, x,y, and color.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Program one pixel at a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Graphix_printer module (FPGA)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 machine to print out one pixel at a time over UART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implementation: Send all 800 pixels each loop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too much data flooded serial bus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“Optimized” algorithm: only send pixels that need to be updated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Greatly reduced </a:t>
            </a:r>
            <a:r>
              <a:rPr lang="en"/>
              <a:t>frequency</a:t>
            </a:r>
            <a:r>
              <a:rPr lang="en"/>
              <a:t> of print,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However, resulted in some “trailing” and unprinted pixels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136" y="1187875"/>
            <a:ext cx="1896422" cy="18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12703" l="13915" r="14538" t="12703"/>
          <a:stretch/>
        </p:blipFill>
        <p:spPr>
          <a:xfrm>
            <a:off x="6699988" y="3505575"/>
            <a:ext cx="2184699" cy="106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